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Raleway"/>
      <p:regular r:id="rId78"/>
      <p:bold r:id="rId79"/>
      <p:italic r:id="rId80"/>
      <p:boldItalic r:id="rId81"/>
    </p:embeddedFont>
    <p:embeddedFont>
      <p:font typeface="Montserrat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Montserrat ExtraBold"/>
      <p:bold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70">
          <p15:clr>
            <a:srgbClr val="9AA0A6"/>
          </p15:clr>
        </p15:guide>
        <p15:guide id="2" orient="horz" pos="452">
          <p15:clr>
            <a:srgbClr val="9AA0A6"/>
          </p15:clr>
        </p15:guide>
        <p15:guide id="3" orient="horz" pos="3024">
          <p15:clr>
            <a:srgbClr val="9AA0A6"/>
          </p15:clr>
        </p15:guide>
        <p15:guide id="4" pos="286">
          <p15:clr>
            <a:srgbClr val="9AA0A6"/>
          </p15:clr>
        </p15:guide>
        <p15:guide id="5" pos="2880">
          <p15:clr>
            <a:srgbClr val="9AA0A6"/>
          </p15:clr>
        </p15:guide>
        <p15:guide id="6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70"/>
        <p:guide pos="452" orient="horz"/>
        <p:guide pos="3024" orient="horz"/>
        <p:guide pos="286"/>
        <p:guide pos="2880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italic.fntdata"/><Relationship Id="rId83" Type="http://schemas.openxmlformats.org/officeDocument/2006/relationships/font" Target="fonts/Montserrat-bold.fntdata"/><Relationship Id="rId42" Type="http://schemas.openxmlformats.org/officeDocument/2006/relationships/slide" Target="slides/slide37.xml"/><Relationship Id="rId86" Type="http://schemas.openxmlformats.org/officeDocument/2006/relationships/font" Target="fonts/Lato-regular.fntdata"/><Relationship Id="rId41" Type="http://schemas.openxmlformats.org/officeDocument/2006/relationships/slide" Target="slides/slide36.xml"/><Relationship Id="rId85" Type="http://schemas.openxmlformats.org/officeDocument/2006/relationships/font" Target="fonts/Montserrat-boldItalic.fntdata"/><Relationship Id="rId44" Type="http://schemas.openxmlformats.org/officeDocument/2006/relationships/slide" Target="slides/slide39.xml"/><Relationship Id="rId88" Type="http://schemas.openxmlformats.org/officeDocument/2006/relationships/font" Target="fonts/Lato-italic.fntdata"/><Relationship Id="rId43" Type="http://schemas.openxmlformats.org/officeDocument/2006/relationships/slide" Target="slides/slide38.xml"/><Relationship Id="rId87" Type="http://schemas.openxmlformats.org/officeDocument/2006/relationships/font" Target="fonts/Lato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Lato-boldItalic.fntdata"/><Relationship Id="rId80" Type="http://schemas.openxmlformats.org/officeDocument/2006/relationships/font" Target="fonts/Raleway-italic.fntdata"/><Relationship Id="rId82" Type="http://schemas.openxmlformats.org/officeDocument/2006/relationships/font" Target="fonts/Montserrat-regular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aleway-bold.fntdata"/><Relationship Id="rId34" Type="http://schemas.openxmlformats.org/officeDocument/2006/relationships/slide" Target="slides/slide29.xml"/><Relationship Id="rId78" Type="http://schemas.openxmlformats.org/officeDocument/2006/relationships/font" Target="fonts/Raleway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MontserratExtraBold-boldItalic.fntdata"/><Relationship Id="rId90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c5dd89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0c5dd89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5177226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55177226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5177226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55177226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51772261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551772261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51772261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551772261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51772261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551772261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41e442c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541e442c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41e442c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541e442c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56b1b13e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556b1b13e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41e442c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541e442c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51772261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551772261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bd548883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0bd548883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41e442c4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541e442c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data yang sudah dipisahkan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5d86aa24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55d86aa24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51772261a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551772261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41e442c4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541e442c4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56b1b13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556b1b13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51772261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551772261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851b80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5851b80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a89c463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5a89c463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a89c463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5a89c463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87b9732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587b973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8288b2d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58288b2d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a89c463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5a89c463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851b80b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5851b80b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a89c4634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5a89c463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a89c463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5a89c463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a89c4634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5a89c4634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51772261a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551772261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d86aa24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55d86aa24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a89c4634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5a89c4634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517722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5517722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8288b2dcf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58288b2dcf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bd548883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0bd548883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6703fd59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56703fd59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5d86aa24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55d86aa24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851b80b7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5851b80b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56b1b13e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556b1b13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51772261a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551772261a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551772261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55177226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ecb8f8f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fecb8f8f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ecb8f8f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fecb8f8f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551772261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551772261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51772261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551772261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8288b2dc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58288b2dc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ecb8f8fe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fecb8f8fe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ecb8f8f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fecb8f8f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551772261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1551772261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551772261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551772261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556b1b13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556b1b13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56b1b13e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1556b1b13e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556b1b13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556b1b13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56b1b13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556b1b13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bd548883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10bd548883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58c6b7c3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58c6b7c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8288b2dc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58288b2dc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58c6b7c3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58c6b7c3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58c6b7c3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58c6b7c3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8c6b7c3f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58c6b7c3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5c8c8ee20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5c8c8ee20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5c8c8ee20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15c8c8ee20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fee993d67b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fee993d67b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ee993d67b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fee993d67b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ee993d67b_5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fee993d67b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fee993d67b_5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fee993d67b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bd548883e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0bd548883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bd548883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0bd548883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556b1b13e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1556b1b13e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c5dd89c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0c5dd89c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55177226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155177226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8288b2dc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58288b2dc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8288b2dc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58288b2dc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scikit-learn.org/stable/" TargetMode="External"/><Relationship Id="rId6" Type="http://schemas.openxmlformats.org/officeDocument/2006/relationships/hyperlink" Target="https://towardsdatascience.com/11-dimensionality-reduction-techniques-you-should-know-in-2021-dcb9500d388b" TargetMode="External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archive.ics.uci.edu/ml/datasets/iris" TargetMode="External"/><Relationship Id="rId6" Type="http://schemas.openxmlformats.org/officeDocument/2006/relationships/hyperlink" Target="https://archive.ics.uci.edu/ml/datasets/iris" TargetMode="External"/><Relationship Id="rId7" Type="http://schemas.openxmlformats.org/officeDocument/2006/relationships/hyperlink" Target="https://scikit-learn.org/stable/auto_examples/datasets/plot_iris_dataset.html" TargetMode="External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matplotlib.org/" TargetMode="External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www.ibm.com/cloud/learn/deep-learning" TargetMode="External"/><Relationship Id="rId6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towardsdatascience.com/understanding-optimization-algorithms-in-machine-learning-edfdb4df766b" TargetMode="External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towardsdatascience.com/neural-networks-forward-pass-and-backpropagation-be3b75a1cfcc" TargetMode="External"/><Relationship Id="rId6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://torch.ch/" TargetMode="External"/><Relationship Id="rId6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71.png"/><Relationship Id="rId5" Type="http://schemas.openxmlformats.org/officeDocument/2006/relationships/hyperlink" Target="https://web.mit.edu/be.400/www/SVD/Singular_Value_Decomposition.htm" TargetMode="External"/><Relationship Id="rId6" Type="http://schemas.openxmlformats.org/officeDocument/2006/relationships/hyperlink" Target="https://www.math.ucla.edu/~laub/33a.2.12s/mppseudoinverse.pdf" TargetMode="External"/><Relationship Id="rId7" Type="http://schemas.openxmlformats.org/officeDocument/2006/relationships/hyperlink" Target="https://www.kaggle.com/code/ryanholbrook/binary-classification/tutorial" TargetMode="External"/><Relationship Id="rId8" Type="http://schemas.openxmlformats.org/officeDocument/2006/relationships/hyperlink" Target="https://towardsdatascience.com/understanding-confusion-matrix-a9ad42dcfd62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royalsocietypublishing.org/doi/10.1098/rsta.2015.0202" TargetMode="External"/><Relationship Id="rId4" Type="http://schemas.openxmlformats.org/officeDocument/2006/relationships/hyperlink" Target="https://towardsdatascience.com/a-one-stop-shop-for-principal-component-analysis-5582fb7e0a9c" TargetMode="External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2" Type="http://schemas.openxmlformats.org/officeDocument/2006/relationships/image" Target="../media/image68.png"/><Relationship Id="rId9" Type="http://schemas.openxmlformats.org/officeDocument/2006/relationships/hyperlink" Target="https://towardsdatascience.com/neural-networks-forward-pass-and-backpropagation-be3b75a1cfcc" TargetMode="External"/><Relationship Id="rId5" Type="http://schemas.openxmlformats.org/officeDocument/2006/relationships/hyperlink" Target="https://www.ibm.com/docs/en/cloud-paks/cp-data/4.5.x?topic=overview-true-positive-rate-tpr" TargetMode="External"/><Relationship Id="rId6" Type="http://schemas.openxmlformats.org/officeDocument/2006/relationships/hyperlink" Target="https://www.ibm.com/docs/en/spss-statistics/beta?topic=features-roc-analysis" TargetMode="External"/><Relationship Id="rId7" Type="http://schemas.openxmlformats.org/officeDocument/2006/relationships/hyperlink" Target="https://www.ibm.com/cloud/learn/deep-learning" TargetMode="External"/><Relationship Id="rId8" Type="http://schemas.openxmlformats.org/officeDocument/2006/relationships/hyperlink" Target="https://towardsdatascience.com/understanding-optimization-algorithms-in-machine-learning-edfdb4df766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stackoverflow.com/questions/19170603/what-is-the-difference-between-labeled-and-unlabeled-data" TargetMode="External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92250" y="2067150"/>
            <a:ext cx="5959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dan Kalkulus dalam Machine Learning</a:t>
            </a:r>
            <a:endParaRPr b="1" i="0" sz="3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Platinum</a:t>
            </a: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Chapter 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0" i="0" lang="en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Topic 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Wah, datanya banyak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banget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😱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 e-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commerce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sudah dikenal banyak orang, BingleShop punya banyak data pelanggan. Termasuk data berkaitan dengan sepatu Adibas.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Anggaplah plot-plot pada gambar sebagai dataset dari data customer sepatu Adibas,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banyak banget, kita harus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memilih data yang penting dan berpengaruh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aja nih. Jadi nggak semuanya dipakai.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167" y="869851"/>
            <a:ext cx="4983602" cy="3798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2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Tok… tok… waktunya PCA membantu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metode PCA, kita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mengelompokkan data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tersebut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sesuai kategorinya. Setelah itu,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tentukan kelompok data yang penting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tidak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Oiya, PCA juga nggak asal menyaring data. Metode ini juga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menganalisis hubungan antar-variabel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ingat tentang hubungan variabel, coba tebak konsep apa yang harus kita pakai?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975" y="1014700"/>
            <a:ext cx="4714303" cy="359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3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3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yang akan jadi teman PCA bertugas 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menggunakan metode PCA secara maksimal, kita memerlukan keluarga aljabar linear nih.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yang akan dipakai antara lain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matrix, eigenvalues,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eigenvectors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Hmm~ emang hubungan ketiga konsep tadi dengan PCA apa sih?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825" y="1077325"/>
            <a:ext cx="4741177" cy="3614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4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Bersama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#mustibisa 💪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mulai dari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dulu nih. Konsep ini akan berguna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mengetahui hubungan antar-variabel dan cara mengurangi dimensi data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Sementara itu, konsep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eigenvalues dan eigenvectors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berfungsi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menentukan arah data dan tingkat kepentingannya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ketiga konsep itu dipakai, bisa menghasilkan filterisasi data yang optimal dong.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063" y="957200"/>
            <a:ext cx="4754453" cy="3624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5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780825" y="661975"/>
            <a:ext cx="76470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contoh visualisasi data setelah menggunakan PCA, gengs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sebelah kiri merupakan visualisasi data sebelum menggunakan PCA. Masih bervariasi kan?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sebelah kanan merupakan visualisasi data setelah menggunakan metode PCA.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Pengelompokkan dan arah penyebaran dataset yang berubah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ini disebut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pengklusteran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025" y="1890775"/>
            <a:ext cx="4067149" cy="310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6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Eits… jangan lupa sama library-nya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bisa menjalankan PCA, kita membutuhkan library yang bernama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SKLearn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Alasannya, library ini dapat menjalankan fungsi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dimensionality reduction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termasuk PCA,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sat set sat set, langsung kita pelajari cara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menganalisis dengan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PCA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100" y="969613"/>
            <a:ext cx="4721903" cy="3599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7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7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Ke Bekasi beli roti, mari kita ikuti 💃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FYI, dalam praktik kali ini, Sabrina udah punya </a:t>
            </a: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 </a:t>
            </a: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Iris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ya. Ini merupakan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dataset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cukup luas digunakan dan sudah berbentuk angka.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gengs langkah menggunakan PCA dalam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 library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“SKLearn”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panggil data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“iris”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melalui module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datasets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Periksa shape dari data Iris. Totalnya ada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150 data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kolom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0600" y="1510981"/>
            <a:ext cx="4343397" cy="2516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8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8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Tarik napas dulu… yuk lanjut ke langkah selanjutnya 👇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Keempat kolom yang dimaksud bisa dilihat pada gambar 3,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Contoh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isi data Iris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bisa dilihat pada Gambar 4.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900" y="995651"/>
            <a:ext cx="4894103" cy="3730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9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9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Wah, udah rame nih. Oke lanjut… 😎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Panggil module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“PCA”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melakukan operasi “PCA”.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Operasikan PCA dengan menentukan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pola komponen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Nah, ini 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output dari hasil pemrosesan PCA. Berisi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150 data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pola komponen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850" y="1405312"/>
            <a:ext cx="4708148" cy="2728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0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0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 ini juga perlu kamu perhatikan lho!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Contoh isi data dari hasil pemrosesan PCA bisa dilihat pada Gambar 8,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 Panggil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library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Matplotlib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jalankan perintah untuk memvisualisasi isi data hasil proses PCA.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4900" y="1485160"/>
            <a:ext cx="4769100" cy="2763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1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1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874100" y="50580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Selamat datang di 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Chapter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Topic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" sz="17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online course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r>
              <a:rPr b="1" i="0" lang="en" sz="17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dari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Binar Academy!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251" y="1981500"/>
            <a:ext cx="3775490" cy="28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454375" y="738175"/>
            <a:ext cx="8229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Yuhuu~ ini dia contoh visualisasi isi data dari hasil pemrosesan PCA 😇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500" y="1518786"/>
            <a:ext cx="4432201" cy="33785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2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2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Mempermudah sekali kan metode PCA ini.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Oiya, kira-kira metode apalagi yang bisa dikembangkan untuk mengklusterkan data kayak tadi?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bisa juga lho berdiskusi dengan teman belajar kamu 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3" name="Google Shape;253;p33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3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176" y="725148"/>
            <a:ext cx="5346423" cy="407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Sabrina seneng banget gengs karena udah bisa menerapkan PCA. Akhirnya, sekarang datanya udah terorganisir.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Tapi, nggak cukup sampai situ, ya. Sabrina juga harus ngasih rekomendasi harga sepatu Adibas nih.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Waduh, gimana ya cara memprediksi harga terbaiknya? 💰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>
            <a:endCxn id="264" idx="3"/>
          </p:cNvCxnSpPr>
          <p:nvPr/>
        </p:nvCxnSpPr>
        <p:spPr>
          <a:xfrm flipH="1">
            <a:off x="2540775" y="433700"/>
            <a:ext cx="4945200" cy="5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34"/>
          <p:cNvSpPr txBox="1"/>
          <p:nvPr/>
        </p:nvSpPr>
        <p:spPr>
          <a:xfrm>
            <a:off x="453375" y="152450"/>
            <a:ext cx="208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676" y="1105074"/>
            <a:ext cx="4628328" cy="352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5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2" name="Google Shape;27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engan data yang udah dimiliki, Sabrina bisa membuat model data baru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menunjukkan harga sepatu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terbaik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Ayo berpikir dulu, kuncinya ada 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machine learning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kalkulus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udah kita pelajari sebelumnya.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Jeng.. jeng… jeng… ayo tebak!!!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081800"/>
            <a:ext cx="4572127" cy="348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dia kuncinya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! 🔑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konsep kalkulus yang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udah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pelajari sebelumnya, kita mengenal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kemiringan garis, turunan, dan integral.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penerapannya pada Machine Learning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adalah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Gradient Descent serta kurva Receiver-Operating Characteristic (ROC).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Dua konsep itulah yang nantinya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membantu Sabrina dalam memprediksi harga terbaik sepatu Adibas di akhir tahun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181" y="842206"/>
            <a:ext cx="5056150" cy="3854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6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36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Naik… naik… ke puncak gunung 🎶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nggak stres mikirin campaign akhir tahun, Sabrina mau refreshing dulu weekend ini dengan jalan-jalan mendaki gunung.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Tapi, sayang banget, saat mau turun gunung, tempatnya berkabut tebal sampai Sabrina susah melihat jalan ke arah bawah.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itu, Sabrina harus mengira-ngira langkahnya biar bisa sampai bawah dengan selamat. Kasus ini mirip lho sama konsep Gradient 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escent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875" y="1000788"/>
            <a:ext cx="4640127" cy="3537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7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37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Emang apa sih Gradient Descent? 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 merupakan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teknik machine learning  yang memanfaatkan Kalkulus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Teknik ini diperlukan jika kita ingin mempelajari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Deep Learning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ingat 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kalau fungsi machine learning adalah memprediksi model yang optimal.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Karena itu, dataset yang kita punya perlu dilatih agar error-nya sedikit.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Mirip nih kayak Sabrina. Dia juga perlu latihan berulang kali biar tahu teknik dan jalan turun gunung yang aman.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9571" y="938147"/>
            <a:ext cx="4804426" cy="36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8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38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 dilatih menggunakan teknik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optimasi (optimization)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agar belajar untuk mencapai model terbaiknya.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melatihnya dengan memanfaatkan fungsi kalkulus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= mx + 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kemiringan/gradien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yang sudah kita pelajari di Topic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Tenang… jangan lupa minum. Bakal dijelasin kok maksudnya. 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75" y="1004875"/>
            <a:ext cx="4448377" cy="3390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9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9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Jadi, fungsi ini akan terus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memproses data dengan teknik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forward pass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sampai dekat atau sama dengan 0 (menuju = 0)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Artinya, metode ini akan terus meminimalkan error sampai ketemu model terbaik, gengs. Machine learning akan belajar dari error yang terjadi.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langsung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cara kerjanya aja,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600" y="1184800"/>
            <a:ext cx="4343397" cy="3310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40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Begini lho proses machine Gradient Descent 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 sama-sama perhatikan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konsep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gambar dulu, 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Anggap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“x”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merupakan dataset. Nah, kita mau mencari hasil prediksi yang paling minim error atau mendekati nilai 0.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tersebut kita namakan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“y”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true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gradient pertama, kita akan melakukan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forward pass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operasi maju.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3" name="Google Shape;333;p41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41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60823"/>
            <a:ext cx="4572002" cy="348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 rot="10800000">
            <a:off x="2002325" y="427100"/>
            <a:ext cx="55221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Pengantar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54375" y="66095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C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hapter 6 Topic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 dan 2 kita sudah membahas konsep aljabar linear dan kalkulus serta fungsinya pada machine learning.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lengkap dong kalau nggak sekalian belajar cara penerapannya. Nah, tenang aja. Kita akan bahas 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topik ini, gengs.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Yuk kita mulai!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400" y="971134"/>
            <a:ext cx="5710552" cy="43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cari tahu dulu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“y hat”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(false y) sebelum menemukan “y” (true). Caranya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“x” dikali “m”, lalu ditambah “b”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ingat ini fungsi apa? Yup, fungsi gradient atau garis miring,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tahap inilah kita melakukan forward pass atau operasi maju.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6687"/>
            <a:ext cx="4572127" cy="3485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2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2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Kedua,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bandingkan (compare)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variabel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“y hat”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“y”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(true y) untuk mendapatkan nilai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“C”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konstanta.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Selanjutnya, dengan menggunakan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chain rule,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hitung gradient dari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menggunakan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parameters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Langkah dari forward pass tadi, diulangi lagi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menyesuaikan “m” dan “b”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agar mengurangi cost C atau error tadi, gengs.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6750"/>
            <a:ext cx="4572002" cy="3485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3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43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/>
        </p:nvSpPr>
        <p:spPr>
          <a:xfrm>
            <a:off x="454375" y="3056275"/>
            <a:ext cx="822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 nih, gengs. Dari beberapa pengulangan tadi,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error yang paling kecil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Prinsip ini sama seperti Sabrina yang turun gunung saat berkabut.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gambar pertama, Sabrina berada di puncak. Karena berkabut, Sabrina mulai meraba-raba jalan menuju ke xsuatu titik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paling minim bahaya.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FYI,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sumbu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menunjukkan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parameter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ya. 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sumbu 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menunjukkan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3" name="Google Shape;363;p44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44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225" y="72762"/>
            <a:ext cx="6093550" cy="353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454375" y="3056275"/>
            <a:ext cx="822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gambar kedua, Sabrina berhasil sampai di suatu titik. Kemudian berusaha turun lagi ke titik yang lebih landai.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45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45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148" y="144397"/>
            <a:ext cx="6851473" cy="396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6"/>
          <p:cNvSpPr txBox="1"/>
          <p:nvPr/>
        </p:nvSpPr>
        <p:spPr>
          <a:xfrm>
            <a:off x="454375" y="3056275"/>
            <a:ext cx="822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ketiga, dari titik yang sudah dicapai, Sabrina kembali menyusuri jalan menuju kaki bukit.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latihan sebelumnya dan percobaan berulang kali. Akhirnya, Sabrina berhasil menuruni gunung dengan selamat. 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 juga sama, kita dapat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perhitungan untuk mendapatkan nilai error (cost) paling kecil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46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46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614" y="0"/>
            <a:ext cx="6232774" cy="36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itu tadi penjelasan dari Gradient Descent. Sampai sini semakin terbayang ya cara kerja metode ini.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makin paham, kita mau ajak kamu untuk mencoba praktik Gradient Descent ini, yuk lesgow!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3" name="Google Shape;393;p47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47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425" y="861112"/>
            <a:ext cx="5006577" cy="381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praktik, siapin ini dulu…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dan fungsi Gradient Descent udah tahu ✅ Analoginya juga udah belajar ✅ Tinggal praktikkan ke Python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Eits, sebelum itu, kita juga perlu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mempersiapkan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Torch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Machine Learning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saat menerapkan Gradient Descent ini.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Oiya, Matplotlib juga bakal digunain lagi ya gengs untuk praktik kali ini. Kalau udah siap semua, langsung gas aja ke slide selanjutnya 💨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125" y="879675"/>
            <a:ext cx="4957877" cy="3779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8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48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Penerapan Gradient Descent di Python akan seperti ini 👇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Yuk, langsung aja kita ikuti langkah-langkahnya: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Torch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Matplotlib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Python. Library Torch biasa digunakan untuk model Deep Learning dan mempraktikkan tugas Numpy.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data ke dalam variabel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“xs”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“ys”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persamaan regresi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fungsi seperti di Gambar 3.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176" y="1997780"/>
            <a:ext cx="4650273" cy="1702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9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49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Yuhuu… mari kita lanjut langkah berikut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 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Definisikan slope pada variabel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“m”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“b”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Selanjutnya, lakukan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“Forward Pass”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sehingga menghasilkan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“yhats”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259" y="1893875"/>
            <a:ext cx="4635743" cy="1697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50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5" name="Google Shape;425;p50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ada lagi nih…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Tulis metode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“mean squared error”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Python.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Kemudian, hitung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cost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Gunakan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autodiff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menghitung gradient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C dengan parameters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“m”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“b”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3" name="Google Shape;433;p51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p51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536" y="1026745"/>
            <a:ext cx="4572002" cy="348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 flipH="1">
            <a:off x="1828325" y="427100"/>
            <a:ext cx="5696100" cy="420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Peta Belajar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613" y="1657175"/>
            <a:ext cx="3524023" cy="268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50" y="1452276"/>
            <a:ext cx="5343378" cy="30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2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Sabar… masih ada langkah selanjutnya. 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Jalankan Gradient Descent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perintah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350" y="2234623"/>
            <a:ext cx="4595653" cy="1682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52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" name="Google Shape;445;p52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3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memasuki langkah terakhir~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Masukkan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perintah untuk visualisasi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Command seperti yang ada pada gambar, ya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Jeng… jeng… jeng… yuk kita lihat bentuk visualisasinya di slide selanjutnya.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350" y="1030700"/>
            <a:ext cx="4595653" cy="3503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53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53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Bimsalabim!!! 🌟🌟🌟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gengs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 hasil pemrosesan Gradient Descent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597" y="717103"/>
            <a:ext cx="5062411" cy="3858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54"/>
          <p:cNvCxnSpPr/>
          <p:nvPr/>
        </p:nvCxnSpPr>
        <p:spPr>
          <a:xfrm rot="10800000">
            <a:off x="2863025" y="421400"/>
            <a:ext cx="46614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5" name="Google Shape;465;p54"/>
          <p:cNvSpPr txBox="1"/>
          <p:nvPr/>
        </p:nvSpPr>
        <p:spPr>
          <a:xfrm>
            <a:off x="454375" y="1444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Gradient Descent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Habis refreshing, kita kerja lagi ya Sab ngurusin promo Akhir Tahun.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Mengkluster data menggunakan PCA udah. Cara m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enentukan harganya juga udah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nih dengan Gradient Descent.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Eits tapi, Sabrina juga perlu tahu nih tentang Receiver-Operating Characteristic (ROC).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5"/>
          <p:cNvCxnSpPr>
            <a:endCxn id="474" idx="3"/>
          </p:cNvCxnSpPr>
          <p:nvPr/>
        </p:nvCxnSpPr>
        <p:spPr>
          <a:xfrm flipH="1">
            <a:off x="4515675" y="427100"/>
            <a:ext cx="30087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55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75" name="Google Shape;4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75" y="1099862"/>
            <a:ext cx="4571923" cy="348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Nggak cuma Gradient Descent aja nih yang bisa pakai Kalkulus Multivariat.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Ada satu lagi penerapan kalkulusnya, yaitu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Receiver-Operating Characteristic (ROC)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Tapi, emang ROC apa sih? Langsung kita pelajari aja, Bestie 💅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776" y="891833"/>
            <a:ext cx="4907228" cy="3742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56"/>
          <p:cNvCxnSpPr>
            <a:endCxn id="485" idx="3"/>
          </p:cNvCxnSpPr>
          <p:nvPr/>
        </p:nvCxnSpPr>
        <p:spPr>
          <a:xfrm flipH="1">
            <a:off x="4515675" y="427100"/>
            <a:ext cx="30087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56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57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2" name="Google Shape;49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4" name="Google Shape;494;p57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Jadi ini lho ROC…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ROC Curve atau kurva ROC merupakan salah satu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 evaluasi dalam Machine Learning.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Kurva ini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area True Positive Rate dan False Positive Rate dari hasil evaluasi pada data testing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api, apa maksud dari true positive rate dan false positive rate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ya? 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026697"/>
            <a:ext cx="4572127" cy="348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yang kita cari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✅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namanya kayaknya udah ketebak deh kalau True positive rate menunjukkan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proporsi prediksi yang benar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 kurva seperti yang ada di gambar, kemungkinan prediksi yang benar ditunjukkan oleh gambar putih,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1026693"/>
            <a:ext cx="4572127" cy="3485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58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58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yang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butuh diperbaiki ❌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kalau false positive rate kebalikannya, ya. Ini menunjukkan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proporsi prediksi yang salah pada kelas positif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di grafik.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true ditunjukkan dengan area berwarna putih, false positive rate ditunjukkan dengan warna oranye.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FYI, tentang warna ini sifatnya berbeda-beda tiap perusahaan. Jadi, nanti nggak usah bingung,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6737"/>
            <a:ext cx="4572002" cy="3485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59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9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0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ROC udah mirip peramal nih 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Tahap evaluasi dalam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berfungsi untuk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membuat prediksi seakurat mungkin.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ROC dibuat dalam bentuk persegi.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Lalu,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dihitung total true positive rate dan false positive rate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Semakin bagus nilai ROC, semakin bagus model yang kita buat.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menghitungnya kita bisa menggunakan kalkulus integral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Lho, emang evaluasi yang dilakukan kayak gimana sih? 💭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3" name="Google Shape;52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0703" y="933325"/>
            <a:ext cx="5073298" cy="3867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60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60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1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Ternyata begini evaluasinya 😱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valuasi ini tugasnya menguji metode/model yang akan kita buat.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 Machine Learning, data kita akan dilatih hingga menunjukkan performa model yang bagus.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itu, model perlu dievaluasi/testing hingga menunjukkan performa terbaik.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Bagus atau tidaknya prediksi, bisa dilihat dari jumlah error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884" y="962662"/>
            <a:ext cx="4740153" cy="361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61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61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Pengantar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54375" y="66095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Sini kumpul yang nunggu promo akhir tahun 🛒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Udah mau akhir tahun aja nih. Saatnya mempersiapkan promo diskon akhir tahun di BingleShop.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alam rangka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campaign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akhir tahun,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 Gun ingin menjual sepatu Adibas dengan diskon menarik,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Tapi, Mas Gun masih belum menentukan harganya. 😖 Karena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Mas Gun meminta bantuan Sabrina sebagai Junior Data Scientist agar tahu harga terbaik.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25" y="828825"/>
            <a:ext cx="5463773" cy="416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2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performanya sudah dievaluasi,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dihitung total true positive rate ditambah false positive rate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divisualisasikan dalam bentuk grafik persegi.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itu, kita baru bisa menilai performa model.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Semakin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tinggi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ROC,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berarti model yang dibuat semakin bagus.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575" y="1052751"/>
            <a:ext cx="4741426" cy="3614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62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p62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3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ROC ada di mana-mana 😎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ROC juga bisa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diterapkan di berbagai macam industri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lho, contohnya di bank.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memutuskan pemberian kredit, pihak bank akan memprediksi apakah nasabah tersebut mampu atau nggak untuk melunasi kreditnya.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kira-kira industri apa lagi ya gengs yang bisa memanfaatkan ROC ini?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200" y="989475"/>
            <a:ext cx="4669803" cy="3559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63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63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4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Kita belajar implementasinya juga lho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Yeppiii… sekarang kita udah ada gambaran nih tentang peran ROC dalam data science.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Tapi, kalau nggak belajar cara implementasinya di Python, kok rasanya ada yang kurang, ya. Bagaikan sayur tanpa garam gitu. Xixixixi 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belanja celana, yuk lanjut ke slide selanjutnya 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3" name="Google Shape;5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776" y="891833"/>
            <a:ext cx="4907228" cy="37421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64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5" name="Google Shape;565;p64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5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Tanpa perlu was wes wos 🏃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Begini cara menerapkan ROC pada Python, gengs: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menghitung ROC, kita panggil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module “auc”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“SKLearn”. Koordinat yang akan diproses bisa dilihat di gambar,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Ubah koordinat menjadi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array/list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Gambar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Kemudian,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operasikan list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atas hingga menghasilkan nilai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auc=0,75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FYI, gengs… kalau nilai ROC udah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atas 0,5 berarti modelnya udah bagus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👍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3" name="Google Shape;57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846" y="1080019"/>
            <a:ext cx="4620151" cy="3521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65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65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6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Mumpung masih anget ☕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cek lagi pemahaman kamu tentang penerapan aljabar linear dan kalkulus, yuk.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tabel berikut, cocokkan metode dan definisi yang benar.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Hmm~ mana aja nih?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3" name="Google Shape;583;p66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66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85" name="Google Shape;58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6" y="1026700"/>
            <a:ext cx="4572127" cy="348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7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Mantap Bosque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👍😀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👍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Wah, benar-benar nyimak materinya nih.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Tepat sekali!!! Konsep definisi yang benar seperti pada gambar,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3" name="Google Shape;593;p67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67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95" name="Google Shape;59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026706"/>
            <a:ext cx="4572127" cy="348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8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FYI, gengs…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Selain tiga metode yang sudah kita pelajari tadi, ada metode lain yang juga menerapkan aljabar linear dan kalkulus lho.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Pengelompokannya bisa dilihat di gambar, 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bisa kepoin di link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Singular Value Decomposition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Moore-Penrose Pseudoinverse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Binary Classification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The Confusion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3" name="Google Shape;60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3002" y="1080553"/>
            <a:ext cx="4624298" cy="3525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68"/>
          <p:cNvCxnSpPr/>
          <p:nvPr/>
        </p:nvCxnSpPr>
        <p:spPr>
          <a:xfrm flipH="1">
            <a:off x="4722125" y="427100"/>
            <a:ext cx="28023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5" name="Google Shape;605;p68"/>
          <p:cNvSpPr txBox="1"/>
          <p:nvPr/>
        </p:nvSpPr>
        <p:spPr>
          <a:xfrm>
            <a:off x="454375" y="144400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Receiver-Operating Characteristic (ROC)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Yeay… setelah belajar 3 metode tadi, Sabrina jadi lebih siap menyambut campaign promo Akhir Tahun.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Tapi menurut kamu,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pada permasalahan bisnis seperti apa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kita bisa menggunakan ketiga metode tersebut?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Apakah pemakaiannya bisa dikombinasikan? 💬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69"/>
          <p:cNvCxnSpPr/>
          <p:nvPr/>
        </p:nvCxnSpPr>
        <p:spPr>
          <a:xfrm flipH="1">
            <a:off x="3110775" y="427100"/>
            <a:ext cx="4413600" cy="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69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15" name="Google Shape;61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598" y="767073"/>
            <a:ext cx="5236403" cy="3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 txBox="1"/>
          <p:nvPr/>
        </p:nvSpPr>
        <p:spPr>
          <a:xfrm>
            <a:off x="3821550" y="1891650"/>
            <a:ext cx="18066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Saatnya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 b="1" i="0" sz="48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70"/>
          <p:cNvCxnSpPr/>
          <p:nvPr/>
        </p:nvCxnSpPr>
        <p:spPr>
          <a:xfrm rot="10800000">
            <a:off x="2466125" y="408800"/>
            <a:ext cx="5058300" cy="1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70"/>
          <p:cNvSpPr txBox="1"/>
          <p:nvPr/>
        </p:nvSpPr>
        <p:spPr>
          <a:xfrm>
            <a:off x="446100" y="1381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800" u="none" cap="none" strike="noStrike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Apa fungsi dari PCA?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1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71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71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Mengidentifikasi struktur/pola dari unlabeled data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Mengidentifikasi bentuk dari unlabeled data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Mengidentifikasi sumber dari unlabeled data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4" name="Google Shape;63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1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37" name="Google Shape;637;p71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Pengantar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54375" y="66095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Sabrina siap membantu 💪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nggak boleh 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asal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dong kalau ngasih rekomendasi harga ke Mas Gun.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 harus mempertimbangkan data customer yang sudah dikumpulkan, seperti usia, domisili, pekerjaan, preferensi sepatu, dan data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lainnya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Hmm~ kalau variabelnya sebanyak itu, terus gimana nih cara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menentukan data yang akan dipakai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bosque?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219" y="594787"/>
            <a:ext cx="5530626" cy="421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2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72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1984050" y="2208775"/>
            <a:ext cx="52752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 Mengidentifikasi struktur/pola dari unlabeled data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1739700" y="2800325"/>
            <a:ext cx="56646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Analisis menggunakan metode PCA berfungsi untuk mengidentifikasi struktur atau pola unlabeled data untuk selanjutnya bisa dilakukan pengklusteran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2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49" name="Google Shape;649;p72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3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Fungsi Gradient Descent adalah …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3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Mendapatkan nilai error (cost) paling kecil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Mendapatkan nilai error (cost) paling tinggi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Mendapatkan nilai error (cost) paling berpengaruh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6" name="Google Shape;65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3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59" name="Google Shape;659;p73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73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73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73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4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Mendapatkan nilai error (cost) paling kecil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74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Operasi Gradient Descent dapat digunakan untuk mendapatkan nilai error (cost) paling kecil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0" name="Google Shape;67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4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73" name="Google Shape;673;p74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74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5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erintah berikut untuk memanggil modul untuk operasi ROC adalah …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75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sklearn.metrics import roc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sklearn.metrics import auc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sklearn.metrics import rocx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1" name="Google Shape;68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5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84" name="Google Shape;684;p75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75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p75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75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6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sklearn.metrics import auc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6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Perintah from sklearn.metrics import auc digunakan untuk memanggil modul ROC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5" name="Google Shape;69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6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98" name="Google Shape;698;p76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9" name="Google Shape;699;p76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7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ingin melakukan identifikasi unlabeled data maka untuk memanggil modulnya Sabrina menggunakan perintah …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77"/>
          <p:cNvSpPr txBox="1"/>
          <p:nvPr/>
        </p:nvSpPr>
        <p:spPr>
          <a:xfrm>
            <a:off x="1340750" y="2838550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sklearn.decomposition import pco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sklearn.decomposition import pcx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sklearn.decomposition import pca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6" name="Google Shape;70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7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09" name="Google Shape;709;p77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77"/>
          <p:cNvSpPr/>
          <p:nvPr/>
        </p:nvSpPr>
        <p:spPr>
          <a:xfrm>
            <a:off x="996275" y="2945664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77"/>
          <p:cNvSpPr/>
          <p:nvPr/>
        </p:nvSpPr>
        <p:spPr>
          <a:xfrm>
            <a:off x="996275" y="3431877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77"/>
          <p:cNvSpPr/>
          <p:nvPr/>
        </p:nvSpPr>
        <p:spPr>
          <a:xfrm>
            <a:off x="996275" y="4008589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8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78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C.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sklearn.decomposition import pca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78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Untuk mengidentifikasi unlabeled data, dapat menggunakan operasi PCA dengan perintah from sklearn.decomposition import pca untuk memanggil modulnya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0" name="Google Shape;72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8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23" name="Google Shape;723;p78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4" name="Google Shape;724;p78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Sabrina ingin melakukan operasi yang bertujuan mencari cost paling kecil maka langkah pertama yang Sabrina lakukan adalah …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79"/>
          <p:cNvSpPr txBox="1"/>
          <p:nvPr/>
        </p:nvSpPr>
        <p:spPr>
          <a:xfrm>
            <a:off x="1340750" y="283729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Backward Pass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Forward Pass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Backward Forward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1" name="Google Shape;73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9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34" name="Google Shape;734;p79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79"/>
          <p:cNvSpPr/>
          <p:nvPr/>
        </p:nvSpPr>
        <p:spPr>
          <a:xfrm>
            <a:off x="996275" y="2954982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79"/>
          <p:cNvSpPr/>
          <p:nvPr/>
        </p:nvSpPr>
        <p:spPr>
          <a:xfrm>
            <a:off x="996275" y="344119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p79"/>
          <p:cNvSpPr/>
          <p:nvPr/>
        </p:nvSpPr>
        <p:spPr>
          <a:xfrm>
            <a:off x="996275" y="4017907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0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0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Forward Pass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80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Sabrina dapat melakukan operasi Gradient Descent yang langkah pertamanya merupakan forward pass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0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48" name="Google Shape;748;p80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9" name="Google Shape;749;p80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1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Yuk… recap yang udah kita pelajari di Chapter 6 Topic 3!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Penerapan Aljabar Linear pada Machine Learning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digunakan dalam metode Principal Component Analysis (PCA).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Konsep Principal Component Analysis (PCA)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 yang digunakan untuk mengelompokkan dan memfilter data dalam jumlah besar.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Penerapan Kalkulus Multivariat pada Machine Learning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Kalkulus Multivariat digunakan dalam metode Gradient Descent dan Receiver-Operating Characteristic (ROC).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5" name="Google Shape;75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81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7" name="Google Shape;75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59" name="Google Shape;75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315" y="895825"/>
            <a:ext cx="5256149" cy="400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Tenang, Sabrina bisa menggunakan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Principal Component Analysis (PCA)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pada machine learning, gengs.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Nah, PCA ini memerlukan penerapan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Aljabar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Linear yang sudah kita pelajari pada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Topic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Eits… sebelum masuk ke praktiknya, kita kenalan dulu yuk sama PCA 🤝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9"/>
          <p:cNvCxnSpPr>
            <a:endCxn id="114" idx="3"/>
          </p:cNvCxnSpPr>
          <p:nvPr/>
        </p:nvCxnSpPr>
        <p:spPr>
          <a:xfrm flipH="1">
            <a:off x="4515675" y="427100"/>
            <a:ext cx="3008700" cy="11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9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</a:t>
            </a: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Analysis</a:t>
            </a: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(PCA)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155" y="925562"/>
            <a:ext cx="5083477" cy="387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2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Konsep Gradient Descent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 yang digunakan untuk melatih data menggunakan teknik optimasi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Metode ini memanfaatkan fungsi y = mx + b dan forward pass dalam prosesnya.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Konsep </a:t>
            </a: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Receiver-Operating Characteristic (ROC)</a:t>
            </a:r>
            <a:endParaRPr b="1" sz="1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 evaluasi dalam Machine Learning yang akan menghitung area True Positive Rate dan False Positive Rate dari hasil evaluasi pada data testing.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82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7" name="Google Shape;76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8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69" name="Google Shape;76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315" y="895825"/>
            <a:ext cx="5256149" cy="400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3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Biar makin to the moon, baca ini juga ya…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Principal Component Analysis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Proses PCA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True Positive Rate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ROC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Optimasi (optimization)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Forward pass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5" name="Google Shape;775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83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77" name="Google Shape;777;p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Referensi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79" name="Google Shape;779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72315" y="895825"/>
            <a:ext cx="5256149" cy="400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4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Ikan hiu ikan kakap, kamu mantap. Kamu udah berhasil menyelesaikan materi di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Chapter 6 Topic 3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ini.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akan belajar tentang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Statistika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dalam Data Science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Jangan lupa terus ulangi yang udah kita pelajari, gengs. See you next chapter 💃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5" name="Google Shape;78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84"/>
          <p:cNvCxnSpPr/>
          <p:nvPr/>
        </p:nvCxnSpPr>
        <p:spPr>
          <a:xfrm flipH="1">
            <a:off x="1576625" y="427100"/>
            <a:ext cx="59478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84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Penutup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89" name="Google Shape;78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030" y="725158"/>
            <a:ext cx="5346423" cy="407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0"/>
          <p:cNvCxnSpPr/>
          <p:nvPr/>
        </p:nvCxnSpPr>
        <p:spPr>
          <a:xfrm flipH="1">
            <a:off x="4213925" y="427100"/>
            <a:ext cx="3310500" cy="66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Masalah Sabrina beres dengan PCA 👍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PCA merupakan salah satu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algoritma machine learning sederhana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digunakan untuk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mengidentifikasi struktur/pola dari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unlabeled data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PCA ini, Sabrina bisa mengurangi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dimensi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secara otomatis akan memfilter variabel yang tidak diperlukan.</a:t>
            </a:r>
            <a:endParaRPr sz="9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6050" y="1044275"/>
            <a:ext cx="4807950" cy="366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454375" y="738175"/>
            <a:ext cx="4117500" cy="4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ingat dong, dalam data science, kalau ada banyak data artinya banyak metrics yang berukuran besar, termasuk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unlabeled data.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itu,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perlu metode yang bisa mengurangi variasi data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 hanya tersisa data yang benar-benar kita butuhkan.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di sinilah peran PCA, gengs.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217901"/>
            <a:ext cx="4400924" cy="3354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 rot="10800000">
            <a:off x="4213925" y="421400"/>
            <a:ext cx="3310500" cy="57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21"/>
          <p:cNvSpPr txBox="1"/>
          <p:nvPr/>
        </p:nvSpPr>
        <p:spPr>
          <a:xfrm>
            <a:off x="454375" y="144400"/>
            <a:ext cx="41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Principal Component Analysis (PCA)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